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Montserrat" panose="020B0604020202020204" charset="0"/>
      <p:regular r:id="rId17"/>
      <p:bold r:id="rId18"/>
      <p:italic r:id="rId19"/>
      <p:boldItalic r:id="rId20"/>
    </p:embeddedFont>
    <p:embeddedFont>
      <p:font typeface="La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gif>
</file>

<file path=ppt/media/image11.gif>
</file>

<file path=ppt/media/image12.jpg>
</file>

<file path=ppt/media/image2.png>
</file>

<file path=ppt/media/image3.png>
</file>

<file path=ppt/media/image4.gif>
</file>

<file path=ppt/media/image5.gif>
</file>

<file path=ppt/media/image6.pn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72103919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800319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3" name="Shape 2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492487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6806233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Shape 2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4" name="Shape 29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03313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0" name="Shape 30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02453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34901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94007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53129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32504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12273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8" name="Shape 2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765313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657073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2" name="Shape 2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34220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7" name="Shape 2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847447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slide=id.g1f87997393_0_787"/><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Shape 10"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Shape 11"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Shape 1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Shape 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Shape 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15" name="Shape 15"/>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8" name="Shape 13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9" name="Shape 13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9" name="Shape 15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Shape 1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4" name="Shape 16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5" name="Shape 16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9" name="Shape 16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Shape 170"/>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Shape 17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Shape 1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7" name="Shape 177"/>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78" name="Shape 1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1" name="Shape 18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Shape 18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Shape 19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Shape 19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Shape 19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Shape 19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Shape 19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03" name="Shape 20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Shape 2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8" name="Shape 20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9" name="Shape 20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Shape 2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Shape 21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Shape 2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Shape 215"/>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Shape 2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Shape 218">
            <a:hlinkClick r:id="rId3"/>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9" name="Shape 219">
            <a:hlinkClick r:id="rId3"/>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0" name="Shape 220">
            <a:hlinkClick r:id="rId3"/>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3" name="Shape 2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7" name="Shape 3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Shape 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Shape 4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1" name="Shape 4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2" name="Shape 4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Shape 4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Shape 4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Shape 5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Shape 5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Shape 5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3" name="Shape 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64" name="Shape 6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Shape 6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8" name="Shape 6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9" name="Shape 6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3" name="Shape 7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Shape 7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Shape 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Shape 7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Shape 80">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2" name="Shape 82">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3" name="Shape 83">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7" name="Shape 8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Shape 91"/>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4" name="Shape 9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5" name="Shape 9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Shape 9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9" name="Shape 9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Shape 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s"/>
              <a:t>‹Nº›</a:t>
            </a:fld>
            <a:endParaRPr/>
          </a:p>
        </p:txBody>
      </p:sp>
      <p:sp>
        <p:nvSpPr>
          <p:cNvPr id="101" name="Shape 101"/>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5" name="Shape 105">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6" name="Shape 106">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0" name="Shape 11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Shape 11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Shape 112"/>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Shape 1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7" name="Shape 11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8" name="Shape 11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2" name="Shape 1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Shape 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Shape 12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7" name="Shape 12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8" name="Shape 12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Shape 13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2" name="Shape 13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Shape 13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Shape 1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ctrTitle"/>
          </p:nvPr>
        </p:nvSpPr>
        <p:spPr>
          <a:xfrm>
            <a:off x="3513600" y="20021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Superconductors</a:t>
            </a:r>
            <a:endParaRPr/>
          </a:p>
        </p:txBody>
      </p:sp>
      <p:sp>
        <p:nvSpPr>
          <p:cNvPr id="229" name="Shape 229"/>
          <p:cNvSpPr txBox="1">
            <a:spLocks noGrp="1"/>
          </p:cNvSpPr>
          <p:nvPr>
            <p:ph type="subTitle" idx="1"/>
          </p:nvPr>
        </p:nvSpPr>
        <p:spPr>
          <a:xfrm>
            <a:off x="5083950" y="3924925"/>
            <a:ext cx="3989400" cy="5061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s"/>
              <a:t>Esteban Langarica Vargas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p:nvPr/>
        </p:nvSpPr>
        <p:spPr>
          <a:xfrm>
            <a:off x="2359625" y="888200"/>
            <a:ext cx="6058200" cy="2757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s" sz="2400">
                <a:solidFill>
                  <a:srgbClr val="F3F3F3"/>
                </a:solidFill>
              </a:rPr>
              <a:t>The suspension is that the superconductor will reject the magnetic field lines so that they do not pass inside, which will cause the levitation of the train.</a:t>
            </a:r>
            <a:br>
              <a:rPr lang="es" sz="2400">
                <a:solidFill>
                  <a:srgbClr val="F3F3F3"/>
                </a:solidFill>
              </a:rPr>
            </a:br>
            <a:r>
              <a:rPr lang="es" sz="2400">
                <a:solidFill>
                  <a:srgbClr val="F3F3F3"/>
                </a:solidFill>
              </a:rPr>
              <a:t>As the train moves along the rail a current will be induced in the coils of the latter which will then act as electromagnets. When interacting with superconductors mounted on the train, levitation occurs</a:t>
            </a:r>
            <a:endParaRPr sz="2400">
              <a:solidFill>
                <a:srgbClr val="F3F3F3"/>
              </a:solidFill>
            </a:endParaRPr>
          </a:p>
          <a:p>
            <a:pPr marL="0" lvl="0" indent="0" rtl="0">
              <a:spcBef>
                <a:spcPts val="0"/>
              </a:spcBef>
              <a:spcAft>
                <a:spcPts val="0"/>
              </a:spcAft>
              <a:buNone/>
            </a:pPr>
            <a:endParaRPr sz="2400">
              <a:solidFill>
                <a:srgbClr val="F3F3F3"/>
              </a:solidFill>
            </a:endParaRPr>
          </a:p>
        </p:txBody>
      </p:sp>
      <p:pic>
        <p:nvPicPr>
          <p:cNvPr id="286" name="Shape 286"/>
          <p:cNvPicPr preferRelativeResize="0"/>
          <p:nvPr/>
        </p:nvPicPr>
        <p:blipFill>
          <a:blip r:embed="rId3">
            <a:alphaModFix/>
          </a:blip>
          <a:stretch>
            <a:fillRect/>
          </a:stretch>
        </p:blipFill>
        <p:spPr>
          <a:xfrm>
            <a:off x="106050" y="1434963"/>
            <a:ext cx="2153675" cy="1663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xfrm>
            <a:off x="1178175" y="1497975"/>
            <a:ext cx="7038900" cy="1962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sz="3600"/>
              <a:t>  particle accelerator</a:t>
            </a:r>
            <a:endParaRPr sz="3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Shape 296"/>
          <p:cNvSpPr txBox="1">
            <a:spLocks noGrp="1"/>
          </p:cNvSpPr>
          <p:nvPr>
            <p:ph type="body" idx="1"/>
          </p:nvPr>
        </p:nvSpPr>
        <p:spPr>
          <a:xfrm>
            <a:off x="1932775" y="440775"/>
            <a:ext cx="70389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sz="2400"/>
              <a:t>Dispositives that use electromagnetic fields to accelerate particles (electrons,</a:t>
            </a:r>
            <a:br>
              <a:rPr lang="es" sz="2400"/>
            </a:br>
            <a:r>
              <a:rPr lang="es" sz="2400"/>
              <a:t>ions or protons) charged at very high speeds make them collide with others,</a:t>
            </a:r>
            <a:br>
              <a:rPr lang="es" sz="2400"/>
            </a:br>
            <a:r>
              <a:rPr lang="es" sz="2400"/>
              <a:t>thus generating new ones generally</a:t>
            </a:r>
            <a:br>
              <a:rPr lang="es" sz="2400"/>
            </a:br>
            <a:r>
              <a:rPr lang="es" sz="2400"/>
              <a:t>unstable and of very short duration</a:t>
            </a:r>
            <a:endParaRPr sz="2400"/>
          </a:p>
        </p:txBody>
      </p:sp>
      <p:pic>
        <p:nvPicPr>
          <p:cNvPr id="297" name="Shape 297"/>
          <p:cNvPicPr preferRelativeResize="0"/>
          <p:nvPr/>
        </p:nvPicPr>
        <p:blipFill>
          <a:blip r:embed="rId3">
            <a:alphaModFix/>
          </a:blip>
          <a:stretch>
            <a:fillRect/>
          </a:stretch>
        </p:blipFill>
        <p:spPr>
          <a:xfrm>
            <a:off x="304875" y="3001898"/>
            <a:ext cx="2374300" cy="1772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title"/>
          </p:nvPr>
        </p:nvSpPr>
        <p:spPr>
          <a:xfrm>
            <a:off x="1297500" y="230270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s" sz="3600"/>
              <a:t>conclusions</a:t>
            </a:r>
            <a:r>
              <a:rPr lang="es"/>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Shape 30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s"/>
              <a:t>References </a:t>
            </a:r>
            <a:endParaRPr/>
          </a:p>
        </p:txBody>
      </p:sp>
      <p:sp>
        <p:nvSpPr>
          <p:cNvPr id="308" name="Shape 308"/>
          <p:cNvSpPr txBox="1">
            <a:spLocks noGrp="1"/>
          </p:cNvSpPr>
          <p:nvPr>
            <p:ph type="body" idx="1"/>
          </p:nvPr>
        </p:nvSpPr>
        <p:spPr>
          <a:xfrm>
            <a:off x="1297500" y="1249400"/>
            <a:ext cx="70389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a:t>http://www.unizar.es/icma/divulgacion/pdf/pdflevitsupercon.pdf_técnica http://www.biblioteca.org.ar/libros/90080.pdf http://www.monografias.com/trabajos82/materiales-superconductores/materiales-superconductores2. shtml#tipodemata http://fundamental.fis.ucm.es/trabajosFinMaster/trabajos0809/jonathan-correa.pdf http://www.investigacionyciencia.es/Archivos/06-07_Vicent.pdf http://usuarios.fceia.unr.edu.ar/~fisica3/MagLev.pdf http://www.transrapid.de/ http://biologiaemocional.blogspot.com/2011/09/la-magnetoencefalografia-como-tecnica_02. html http://genaltruista.com/notas2/g111077.pdf http://www.textoscientificos.com/fisica/superconductividad/almacenamiento-energiahttp://www. hola.com/salud/enciclopedia-salud/2010050145472/deporte-ejercicio/lesiones-deportivas/ resonancia-magnetica-nuclear-rmn/1/ http://www.tecnun.es/asignaturas/PFM_Mat/Prog/Supercv2.pdf http://www.nexans.es/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p:nvPr/>
        </p:nvSpPr>
        <p:spPr>
          <a:xfrm>
            <a:off x="4572000" y="894025"/>
            <a:ext cx="2480700" cy="48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latin typeface="Montserrat"/>
                <a:ea typeface="Montserrat"/>
                <a:cs typeface="Montserrat"/>
                <a:sym typeface="Montserrat"/>
              </a:rPr>
              <a:t>Index</a:t>
            </a:r>
            <a:endParaRPr sz="2400">
              <a:solidFill>
                <a:srgbClr val="FFFFFF"/>
              </a:solidFill>
              <a:latin typeface="Montserrat"/>
              <a:ea typeface="Montserrat"/>
              <a:cs typeface="Montserrat"/>
              <a:sym typeface="Montserrat"/>
            </a:endParaRPr>
          </a:p>
        </p:txBody>
      </p:sp>
      <p:sp>
        <p:nvSpPr>
          <p:cNvPr id="235" name="Shape 235"/>
          <p:cNvSpPr txBox="1"/>
          <p:nvPr/>
        </p:nvSpPr>
        <p:spPr>
          <a:xfrm>
            <a:off x="4246350" y="1547600"/>
            <a:ext cx="3018300" cy="22437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s" sz="2400">
                <a:solidFill>
                  <a:srgbClr val="FFFFFF"/>
                </a:solidFill>
                <a:latin typeface="Montserrat"/>
                <a:ea typeface="Montserrat"/>
                <a:cs typeface="Montserrat"/>
                <a:sym typeface="Montserrat"/>
              </a:rPr>
              <a:t>History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Definition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Characteristics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Properties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examples</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0"/>
              </a:spcAft>
              <a:buNone/>
            </a:pPr>
            <a:r>
              <a:rPr lang="es" sz="2400">
                <a:solidFill>
                  <a:srgbClr val="FFFFFF"/>
                </a:solidFill>
                <a:latin typeface="Montserrat"/>
                <a:ea typeface="Montserrat"/>
                <a:cs typeface="Montserrat"/>
                <a:sym typeface="Montserrat"/>
              </a:rPr>
              <a:t>Applications </a:t>
            </a:r>
            <a:endParaRPr sz="2400">
              <a:solidFill>
                <a:srgbClr val="FFFFFF"/>
              </a:solidFill>
              <a:latin typeface="Montserrat"/>
              <a:ea typeface="Montserrat"/>
              <a:cs typeface="Montserrat"/>
              <a:sym typeface="Montserrat"/>
            </a:endParaRPr>
          </a:p>
          <a:p>
            <a:pPr marL="0" lvl="0" indent="0" rtl="0">
              <a:lnSpc>
                <a:spcPct val="100000"/>
              </a:lnSpc>
              <a:spcBef>
                <a:spcPts val="900"/>
              </a:spcBef>
              <a:spcAft>
                <a:spcPts val="900"/>
              </a:spcAft>
              <a:buNone/>
            </a:pPr>
            <a:r>
              <a:rPr lang="es" sz="2400">
                <a:solidFill>
                  <a:srgbClr val="FFFFFF"/>
                </a:solidFill>
                <a:latin typeface="Montserrat"/>
                <a:ea typeface="Montserrat"/>
                <a:cs typeface="Montserrat"/>
                <a:sym typeface="Montserrat"/>
              </a:rPr>
              <a:t>Conclusions </a:t>
            </a:r>
            <a:endParaRPr sz="2400">
              <a:solidFill>
                <a:srgbClr val="FFFFFF"/>
              </a:solidFill>
              <a:latin typeface="Montserrat"/>
              <a:ea typeface="Montserrat"/>
              <a:cs typeface="Montserrat"/>
              <a:sym typeface="Montserrat"/>
            </a:endParaRPr>
          </a:p>
        </p:txBody>
      </p:sp>
      <p:pic>
        <p:nvPicPr>
          <p:cNvPr id="236" name="Shape 236"/>
          <p:cNvPicPr preferRelativeResize="0"/>
          <p:nvPr/>
        </p:nvPicPr>
        <p:blipFill>
          <a:blip r:embed="rId3">
            <a:alphaModFix/>
          </a:blip>
          <a:stretch>
            <a:fillRect/>
          </a:stretch>
        </p:blipFill>
        <p:spPr>
          <a:xfrm>
            <a:off x="695925" y="258450"/>
            <a:ext cx="2809875" cy="2105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a:t>What is a superconductor? </a:t>
            </a:r>
            <a:endParaRPr/>
          </a:p>
        </p:txBody>
      </p:sp>
      <p:sp>
        <p:nvSpPr>
          <p:cNvPr id="242" name="Shape 242"/>
          <p:cNvSpPr txBox="1">
            <a:spLocks noGrp="1"/>
          </p:cNvSpPr>
          <p:nvPr>
            <p:ph type="body" idx="1"/>
          </p:nvPr>
        </p:nvSpPr>
        <p:spPr>
          <a:xfrm>
            <a:off x="1005850" y="1095750"/>
            <a:ext cx="5290800" cy="353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sz="2400">
                <a:latin typeface="Arial"/>
                <a:ea typeface="Arial"/>
                <a:cs typeface="Arial"/>
                <a:sym typeface="Arial"/>
              </a:rPr>
              <a:t>Superconductor materials don’t show off any resistance on any determined conditions as the electric currents go on, what they do is that these help such conditions to get heaten up through the Joule effect, this is why there is no energy loss. This phenomenon is produced when its Critic Temperature gets cooled down.</a:t>
            </a:r>
            <a:endParaRPr sz="2400">
              <a:latin typeface="Arial"/>
              <a:ea typeface="Arial"/>
              <a:cs typeface="Arial"/>
              <a:sym typeface="Arial"/>
            </a:endParaRPr>
          </a:p>
          <a:p>
            <a:pPr marL="0" lvl="0" indent="0">
              <a:spcBef>
                <a:spcPts val="1600"/>
              </a:spcBef>
              <a:spcAft>
                <a:spcPts val="1600"/>
              </a:spcAft>
              <a:buNone/>
            </a:pPr>
            <a:endParaRPr/>
          </a:p>
        </p:txBody>
      </p:sp>
      <p:pic>
        <p:nvPicPr>
          <p:cNvPr id="243" name="Shape 243"/>
          <p:cNvPicPr preferRelativeResize="0"/>
          <p:nvPr/>
        </p:nvPicPr>
        <p:blipFill>
          <a:blip r:embed="rId3">
            <a:alphaModFix/>
          </a:blip>
          <a:stretch>
            <a:fillRect/>
          </a:stretch>
        </p:blipFill>
        <p:spPr>
          <a:xfrm>
            <a:off x="6681226" y="256038"/>
            <a:ext cx="2153726" cy="2059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s"/>
              <a:t>History </a:t>
            </a:r>
            <a:endParaRPr/>
          </a:p>
        </p:txBody>
      </p:sp>
      <p:pic>
        <p:nvPicPr>
          <p:cNvPr id="249" name="Shape 249"/>
          <p:cNvPicPr preferRelativeResize="0"/>
          <p:nvPr/>
        </p:nvPicPr>
        <p:blipFill>
          <a:blip r:embed="rId3">
            <a:alphaModFix/>
          </a:blip>
          <a:stretch>
            <a:fillRect/>
          </a:stretch>
        </p:blipFill>
        <p:spPr>
          <a:xfrm>
            <a:off x="3292713" y="1307850"/>
            <a:ext cx="2558586" cy="3530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846775" y="28992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s" sz="6000"/>
              <a:t>Characteristics </a:t>
            </a:r>
            <a:endParaRPr sz="6000"/>
          </a:p>
        </p:txBody>
      </p:sp>
      <p:pic>
        <p:nvPicPr>
          <p:cNvPr id="255" name="Shape 255"/>
          <p:cNvPicPr preferRelativeResize="0"/>
          <p:nvPr/>
        </p:nvPicPr>
        <p:blipFill>
          <a:blip r:embed="rId3">
            <a:alphaModFix/>
          </a:blip>
          <a:stretch>
            <a:fillRect/>
          </a:stretch>
        </p:blipFill>
        <p:spPr>
          <a:xfrm>
            <a:off x="6290150" y="304800"/>
            <a:ext cx="2610833" cy="1958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4296425" y="606200"/>
            <a:ext cx="4318500" cy="1766700"/>
          </a:xfrm>
          <a:prstGeom prst="rect">
            <a:avLst/>
          </a:prstGeom>
          <a:ln>
            <a:noFill/>
          </a:ln>
        </p:spPr>
        <p:txBody>
          <a:bodyPr spcFirstLastPara="1" wrap="square" lIns="91425" tIns="91425" rIns="91425" bIns="91425" anchor="t" anchorCtr="0">
            <a:noAutofit/>
          </a:bodyPr>
          <a:lstStyle/>
          <a:p>
            <a:pPr marL="0" lvl="0" indent="0" rtl="0">
              <a:spcBef>
                <a:spcPts val="0"/>
              </a:spcBef>
              <a:spcAft>
                <a:spcPts val="0"/>
              </a:spcAft>
              <a:buNone/>
            </a:pPr>
            <a:r>
              <a:rPr lang="es" sz="1800">
                <a:latin typeface="Arial"/>
                <a:ea typeface="Arial"/>
                <a:cs typeface="Arial"/>
                <a:sym typeface="Arial"/>
              </a:rPr>
              <a:t>The main characteristic of conductor-materials is that, during the absence of magnetic fields, below it’s critic temperature, their resistivity becomes identically null (inside the limits of its measures, of course) This transaction gets produced abruptly  as it is a change on the phase. Above the critic temperature, resistivity is finite, in which the critic temperature produces a discontinuity leap, and is null delow it. </a:t>
            </a:r>
            <a:endParaRPr sz="1800">
              <a:latin typeface="Arial"/>
              <a:ea typeface="Arial"/>
              <a:cs typeface="Arial"/>
              <a:sym typeface="Arial"/>
            </a:endParaRPr>
          </a:p>
          <a:p>
            <a:pPr marL="0" lvl="0" indent="0" rtl="0">
              <a:spcBef>
                <a:spcPts val="1600"/>
              </a:spcBef>
              <a:spcAft>
                <a:spcPts val="1600"/>
              </a:spcAft>
              <a:buNone/>
            </a:pPr>
            <a:endParaRPr/>
          </a:p>
        </p:txBody>
      </p:sp>
      <p:pic>
        <p:nvPicPr>
          <p:cNvPr id="261" name="Shape 261"/>
          <p:cNvPicPr preferRelativeResize="0"/>
          <p:nvPr/>
        </p:nvPicPr>
        <p:blipFill>
          <a:blip r:embed="rId3">
            <a:alphaModFix/>
          </a:blip>
          <a:stretch>
            <a:fillRect/>
          </a:stretch>
        </p:blipFill>
        <p:spPr>
          <a:xfrm>
            <a:off x="938300" y="697925"/>
            <a:ext cx="2286000" cy="1905000"/>
          </a:xfrm>
          <a:prstGeom prst="rect">
            <a:avLst/>
          </a:prstGeom>
          <a:noFill/>
          <a:ln>
            <a:noFill/>
          </a:ln>
        </p:spPr>
      </p:pic>
      <p:cxnSp>
        <p:nvCxnSpPr>
          <p:cNvPr id="262" name="Shape 262"/>
          <p:cNvCxnSpPr/>
          <p:nvPr/>
        </p:nvCxnSpPr>
        <p:spPr>
          <a:xfrm>
            <a:off x="927950" y="678000"/>
            <a:ext cx="2319900" cy="1882500"/>
          </a:xfrm>
          <a:prstGeom prst="straightConnector1">
            <a:avLst/>
          </a:prstGeom>
          <a:noFill/>
          <a:ln w="38100" cap="flat" cmpd="sng">
            <a:solidFill>
              <a:srgbClr val="FF0000"/>
            </a:solidFill>
            <a:prstDash val="solid"/>
            <a:round/>
            <a:headEnd type="none" w="med" len="med"/>
            <a:tailEnd type="none" w="med" len="med"/>
          </a:ln>
        </p:spPr>
      </p:cxnSp>
      <p:cxnSp>
        <p:nvCxnSpPr>
          <p:cNvPr id="263" name="Shape 263"/>
          <p:cNvCxnSpPr/>
          <p:nvPr/>
        </p:nvCxnSpPr>
        <p:spPr>
          <a:xfrm rot="10800000" flipH="1">
            <a:off x="927950" y="662825"/>
            <a:ext cx="2306700" cy="1975200"/>
          </a:xfrm>
          <a:prstGeom prst="straightConnector1">
            <a:avLst/>
          </a:prstGeom>
          <a:noFill/>
          <a:ln w="38100" cap="flat" cmpd="sng">
            <a:solidFill>
              <a:srgbClr val="FF0000"/>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body" idx="1"/>
          </p:nvPr>
        </p:nvSpPr>
        <p:spPr>
          <a:xfrm>
            <a:off x="4018025" y="705875"/>
            <a:ext cx="4318500" cy="17667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s" sz="1800"/>
              <a:t>The superconducting state is not only</a:t>
            </a:r>
            <a:br>
              <a:rPr lang="es" sz="1800"/>
            </a:br>
            <a:r>
              <a:rPr lang="es" sz="1800"/>
              <a:t>characterized by zero resistance, but also by the response of magnetic fields applied to it. The applied magnetic field can have sufficient intensity to reach the critical phase and penetrate the material, or the superconductor can be protected from the applied magnetic field and internal superconducting currents appear that shield the external field and prevent it from penetrating the material.</a:t>
            </a:r>
            <a:endParaRPr sz="1800"/>
          </a:p>
        </p:txBody>
      </p:sp>
      <p:pic>
        <p:nvPicPr>
          <p:cNvPr id="269" name="Shape 269"/>
          <p:cNvPicPr preferRelativeResize="0"/>
          <p:nvPr/>
        </p:nvPicPr>
        <p:blipFill>
          <a:blip r:embed="rId3">
            <a:alphaModFix/>
          </a:blip>
          <a:stretch>
            <a:fillRect/>
          </a:stretch>
        </p:blipFill>
        <p:spPr>
          <a:xfrm>
            <a:off x="205425" y="987575"/>
            <a:ext cx="3713225" cy="303610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body" idx="1"/>
          </p:nvPr>
        </p:nvSpPr>
        <p:spPr>
          <a:xfrm>
            <a:off x="1426975" y="2317150"/>
            <a:ext cx="5609700" cy="1250700"/>
          </a:xfrm>
          <a:prstGeom prst="rect">
            <a:avLst/>
          </a:prstGeom>
        </p:spPr>
        <p:txBody>
          <a:bodyPr spcFirstLastPara="1" wrap="square" lIns="91425" tIns="91425" rIns="91425" bIns="91425" anchor="t" anchorCtr="0">
            <a:noAutofit/>
          </a:bodyPr>
          <a:lstStyle/>
          <a:p>
            <a:pPr marL="0" lvl="0" indent="0" algn="ctr">
              <a:spcBef>
                <a:spcPts val="0"/>
              </a:spcBef>
              <a:spcAft>
                <a:spcPts val="1600"/>
              </a:spcAft>
              <a:buNone/>
            </a:pPr>
            <a:r>
              <a:rPr lang="es" sz="4800"/>
              <a:t>Applications </a:t>
            </a:r>
            <a:endParaRPr sz="4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a:spLocks noGrp="1"/>
          </p:cNvSpPr>
          <p:nvPr>
            <p:ph type="title"/>
          </p:nvPr>
        </p:nvSpPr>
        <p:spPr>
          <a:xfrm>
            <a:off x="1270975" y="751675"/>
            <a:ext cx="3798900" cy="4020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sz="4800"/>
              <a:t>magnetic levitation train</a:t>
            </a:r>
            <a:endParaRPr sz="4800"/>
          </a:p>
        </p:txBody>
      </p:sp>
      <p:pic>
        <p:nvPicPr>
          <p:cNvPr id="280" name="Shape 280"/>
          <p:cNvPicPr preferRelativeResize="0"/>
          <p:nvPr/>
        </p:nvPicPr>
        <p:blipFill>
          <a:blip r:embed="rId3">
            <a:alphaModFix/>
          </a:blip>
          <a:stretch>
            <a:fillRect/>
          </a:stretch>
        </p:blipFill>
        <p:spPr>
          <a:xfrm>
            <a:off x="5846100" y="808650"/>
            <a:ext cx="2774324" cy="229622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257</Words>
  <Application>Microsoft Office PowerPoint</Application>
  <PresentationFormat>Presentación en pantalla (16:9)</PresentationFormat>
  <Paragraphs>24</Paragraphs>
  <Slides>14</Slides>
  <Notes>14</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Montserrat</vt:lpstr>
      <vt:lpstr>Arial</vt:lpstr>
      <vt:lpstr>Lato</vt:lpstr>
      <vt:lpstr>Focus</vt:lpstr>
      <vt:lpstr>Superconductors</vt:lpstr>
      <vt:lpstr>Presentación de PowerPoint</vt:lpstr>
      <vt:lpstr>What is a superconductor? </vt:lpstr>
      <vt:lpstr>History </vt:lpstr>
      <vt:lpstr>Characteristics </vt:lpstr>
      <vt:lpstr>Presentación de PowerPoint</vt:lpstr>
      <vt:lpstr>Presentación de PowerPoint</vt:lpstr>
      <vt:lpstr>Presentación de PowerPoint</vt:lpstr>
      <vt:lpstr>magnetic levitation train</vt:lpstr>
      <vt:lpstr>Presentación de PowerPoint</vt:lpstr>
      <vt:lpstr>  particle accelerator</vt:lpstr>
      <vt:lpstr>Presentación de PowerPoint</vt:lpstr>
      <vt:lpstr>conclusions </vt:lpstr>
      <vt:lpstr>References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Superconductors</dc:title>
  <dc:creator>Esteban Langarica Vargas</dc:creator>
  <cp:lastModifiedBy>Esteban Langarica Vargas</cp:lastModifiedBy>
  <cp:revision>1</cp:revision>
  <dcterms:modified xsi:type="dcterms:W3CDTF">2018-05-24T03:57:17Z</dcterms:modified>
</cp:coreProperties>
</file>